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TT Firs Neue" panose="020B0604020202020204" charset="0"/>
      <p:regular r:id="rId8"/>
    </p:embeddedFont>
    <p:embeddedFont>
      <p:font typeface="TT Firs Neue Bold" panose="020B0604020202020204" charset="0"/>
      <p:regular r:id="rId9"/>
    </p:embeddedFont>
    <p:embeddedFont>
      <p:font typeface="TT Hoves" panose="020B0604020202020204" charset="0"/>
      <p:regular r:id="rId10"/>
    </p:embeddedFont>
    <p:embeddedFont>
      <p:font typeface="TT Hoves Bold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1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hyperlink" Target="https://github.com/Rad03anto/RubricaContattiSE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sv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6.png"/><Relationship Id="rId5" Type="http://schemas.openxmlformats.org/officeDocument/2006/relationships/image" Target="../media/image5.sv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svg"/><Relationship Id="rId7" Type="http://schemas.openxmlformats.org/officeDocument/2006/relationships/image" Target="../media/image1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8.png"/><Relationship Id="rId5" Type="http://schemas.openxmlformats.org/officeDocument/2006/relationships/image" Target="../media/image5.svg"/><Relationship Id="rId10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85357" y="-4127080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10590321" y="1181262"/>
            <a:ext cx="6668979" cy="7924476"/>
          </a:xfrm>
          <a:custGeom>
            <a:avLst/>
            <a:gdLst/>
            <a:ahLst/>
            <a:cxnLst/>
            <a:rect l="l" t="t" r="r" b="b"/>
            <a:pathLst>
              <a:path w="6668979" h="7924476">
                <a:moveTo>
                  <a:pt x="0" y="0"/>
                </a:moveTo>
                <a:lnTo>
                  <a:pt x="6668979" y="0"/>
                </a:lnTo>
                <a:lnTo>
                  <a:pt x="6668979" y="7924476"/>
                </a:lnTo>
                <a:lnTo>
                  <a:pt x="0" y="79244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-608291" y="-8761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flipH="1" flipV="1">
            <a:off x="14243625" y="70483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-4178674" y="6362490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900" y="0"/>
                </a:lnTo>
                <a:lnTo>
                  <a:pt x="8928900" y="8928900"/>
                </a:lnTo>
                <a:lnTo>
                  <a:pt x="0" y="892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9694805" y="1622669"/>
            <a:ext cx="2436514" cy="2639556"/>
          </a:xfrm>
          <a:custGeom>
            <a:avLst/>
            <a:gdLst/>
            <a:ahLst/>
            <a:cxnLst/>
            <a:rect l="l" t="t" r="r" b="b"/>
            <a:pathLst>
              <a:path w="2436514" h="2639556">
                <a:moveTo>
                  <a:pt x="0" y="0"/>
                </a:moveTo>
                <a:lnTo>
                  <a:pt x="2436514" y="0"/>
                </a:lnTo>
                <a:lnTo>
                  <a:pt x="2436514" y="2639556"/>
                </a:lnTo>
                <a:lnTo>
                  <a:pt x="0" y="26395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13369399" y="5849433"/>
            <a:ext cx="3266551" cy="3256305"/>
          </a:xfrm>
          <a:custGeom>
            <a:avLst/>
            <a:gdLst/>
            <a:ahLst/>
            <a:cxnLst/>
            <a:rect l="l" t="t" r="r" b="b"/>
            <a:pathLst>
              <a:path w="3266551" h="3256305">
                <a:moveTo>
                  <a:pt x="0" y="0"/>
                </a:moveTo>
                <a:lnTo>
                  <a:pt x="3266551" y="0"/>
                </a:lnTo>
                <a:lnTo>
                  <a:pt x="3266551" y="3256305"/>
                </a:lnTo>
                <a:lnTo>
                  <a:pt x="0" y="32563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TextBox 9"/>
          <p:cNvSpPr txBox="1"/>
          <p:nvPr/>
        </p:nvSpPr>
        <p:spPr>
          <a:xfrm>
            <a:off x="1028700" y="3307137"/>
            <a:ext cx="9561621" cy="186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42"/>
              </a:lnSpc>
            </a:pPr>
            <a:r>
              <a:rPr lang="en-US" sz="10959" b="1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RUBRICA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736504"/>
            <a:ext cx="10216430" cy="131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3"/>
              </a:lnSpc>
            </a:pPr>
            <a:r>
              <a:rPr lang="en-US" sz="7717" spc="779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CONTATTI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6119311"/>
            <a:ext cx="8434553" cy="1098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743"/>
              </a:lnSpc>
            </a:pPr>
            <a:r>
              <a:rPr lang="en-US" sz="1599" spc="-62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Applicazione per la gestione dei contatti di una rubrica contenente numeri di telefono e indirizzi e-mail realizzata in Java attraverso una GUI in JavaFX. Gruppo 23.</a:t>
            </a:r>
          </a:p>
          <a:p>
            <a:pPr algn="just">
              <a:lnSpc>
                <a:spcPts val="1743"/>
              </a:lnSpc>
            </a:pPr>
            <a:endParaRPr lang="en-US" sz="1599" spc="-62">
              <a:solidFill>
                <a:srgbClr val="FFFFFF"/>
              </a:solidFill>
              <a:latin typeface="TT Hoves"/>
              <a:ea typeface="TT Hoves"/>
              <a:cs typeface="TT Hoves"/>
              <a:sym typeface="TT Hoves"/>
            </a:endParaRPr>
          </a:p>
          <a:p>
            <a:pPr algn="just">
              <a:lnSpc>
                <a:spcPts val="1743"/>
              </a:lnSpc>
            </a:pPr>
            <a:endParaRPr lang="en-US" sz="1599" spc="-62">
              <a:solidFill>
                <a:srgbClr val="FFFFFF"/>
              </a:solidFill>
              <a:latin typeface="TT Hoves"/>
              <a:ea typeface="TT Hoves"/>
              <a:cs typeface="TT Hoves"/>
              <a:sym typeface="TT Hoves"/>
            </a:endParaRPr>
          </a:p>
          <a:p>
            <a:pPr marL="0" lvl="0" indent="0" algn="just">
              <a:lnSpc>
                <a:spcPts val="1743"/>
              </a:lnSpc>
              <a:spcBef>
                <a:spcPct val="0"/>
              </a:spcBef>
            </a:pPr>
            <a:r>
              <a:rPr lang="en-US" sz="1599" spc="-62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Nazzaro Luca, Radesca Antonio, Savino Michele, Scandone Alessandro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346956" y="9277350"/>
            <a:ext cx="912344" cy="222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743"/>
              </a:lnSpc>
              <a:spcBef>
                <a:spcPct val="0"/>
              </a:spcBef>
            </a:pPr>
            <a:r>
              <a:rPr lang="en-US" sz="1599" b="1" spc="-62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Page 01</a:t>
            </a:r>
          </a:p>
        </p:txBody>
      </p:sp>
      <p:sp>
        <p:nvSpPr>
          <p:cNvPr id="13" name="Freeform 13"/>
          <p:cNvSpPr/>
          <p:nvPr/>
        </p:nvSpPr>
        <p:spPr>
          <a:xfrm>
            <a:off x="0" y="0"/>
            <a:ext cx="1181262" cy="1181262"/>
          </a:xfrm>
          <a:custGeom>
            <a:avLst/>
            <a:gdLst/>
            <a:ahLst/>
            <a:cxnLst/>
            <a:rect l="l" t="t" r="r" b="b"/>
            <a:pathLst>
              <a:path w="1181262" h="1181262">
                <a:moveTo>
                  <a:pt x="0" y="0"/>
                </a:moveTo>
                <a:lnTo>
                  <a:pt x="1181262" y="0"/>
                </a:lnTo>
                <a:lnTo>
                  <a:pt x="1181262" y="1181262"/>
                </a:lnTo>
                <a:lnTo>
                  <a:pt x="0" y="11812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85357" y="-4127080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-608291" y="-8761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flipH="1" flipV="1">
            <a:off x="14243625" y="70483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-4178674" y="6362490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900" y="0"/>
                </a:lnTo>
                <a:lnTo>
                  <a:pt x="8928900" y="8928900"/>
                </a:lnTo>
                <a:lnTo>
                  <a:pt x="0" y="892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flipH="1">
            <a:off x="9476205" y="4514251"/>
            <a:ext cx="5204178" cy="3280895"/>
          </a:xfrm>
          <a:custGeom>
            <a:avLst/>
            <a:gdLst/>
            <a:ahLst/>
            <a:cxnLst/>
            <a:rect l="l" t="t" r="r" b="b"/>
            <a:pathLst>
              <a:path w="5204178" h="3280895">
                <a:moveTo>
                  <a:pt x="5204178" y="0"/>
                </a:moveTo>
                <a:lnTo>
                  <a:pt x="0" y="0"/>
                </a:lnTo>
                <a:lnTo>
                  <a:pt x="0" y="3280894"/>
                </a:lnTo>
                <a:lnTo>
                  <a:pt x="5204178" y="3280894"/>
                </a:lnTo>
                <a:lnTo>
                  <a:pt x="5204178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13005832" y="3420142"/>
            <a:ext cx="3349103" cy="3628195"/>
          </a:xfrm>
          <a:custGeom>
            <a:avLst/>
            <a:gdLst/>
            <a:ahLst/>
            <a:cxnLst/>
            <a:rect l="l" t="t" r="r" b="b"/>
            <a:pathLst>
              <a:path w="3349103" h="3628195">
                <a:moveTo>
                  <a:pt x="0" y="0"/>
                </a:moveTo>
                <a:lnTo>
                  <a:pt x="3349103" y="0"/>
                </a:lnTo>
                <a:lnTo>
                  <a:pt x="3349103" y="3628196"/>
                </a:lnTo>
                <a:lnTo>
                  <a:pt x="0" y="36281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8668037" y="2541881"/>
            <a:ext cx="8675589" cy="6181357"/>
          </a:xfrm>
          <a:prstGeom prst="roundRect">
            <a:avLst>
              <a:gd name="adj" fmla="val 2771"/>
            </a:avLst>
          </a:pr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9" name="TextBox 9"/>
          <p:cNvSpPr txBox="1"/>
          <p:nvPr/>
        </p:nvSpPr>
        <p:spPr>
          <a:xfrm>
            <a:off x="1028700" y="3501967"/>
            <a:ext cx="6621076" cy="948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1"/>
              </a:lnSpc>
            </a:pPr>
            <a:r>
              <a:rPr lang="en-US" sz="5550" b="1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169423"/>
            <a:ext cx="7761558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spc="707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SETUP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5521105"/>
            <a:ext cx="7265268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961"/>
              </a:lnSpc>
            </a:pPr>
            <a:r>
              <a:rPr lang="en-US" sz="1799" spc="-70" dirty="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Nella prima </a:t>
            </a:r>
            <a:r>
              <a:rPr lang="en-US" sz="1799" spc="-70" dirty="0" err="1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fase</a:t>
            </a:r>
            <a:r>
              <a:rPr lang="en-US" sz="1799" spc="-70" dirty="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 è </a:t>
            </a:r>
            <a:r>
              <a:rPr lang="en-US" sz="1799" spc="-70" dirty="0" err="1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stato</a:t>
            </a:r>
            <a:r>
              <a:rPr lang="en-US" sz="1799" spc="-70" dirty="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 </a:t>
            </a:r>
            <a:r>
              <a:rPr lang="en-US" sz="1799" spc="-70" dirty="0" err="1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creato</a:t>
            </a:r>
            <a:r>
              <a:rPr lang="en-US" sz="1799" spc="-70" dirty="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 il </a:t>
            </a:r>
            <a:r>
              <a:rPr lang="en-US" sz="1799" u="sng" spc="-70" dirty="0">
                <a:solidFill>
                  <a:schemeClr val="bg1"/>
                </a:solidFill>
                <a:latin typeface="TT Hoves"/>
                <a:ea typeface="TT Hoves"/>
                <a:cs typeface="TT Hoves"/>
                <a:sym typeface="TT Hoves"/>
                <a:hlinkClick r:id="rId9" tooltip="https://github.com/Rad03anto/RubricaContattiS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</a:t>
            </a:r>
            <a:r>
              <a:rPr lang="en-US" sz="1799" b="1" u="sng" spc="-70" dirty="0">
                <a:solidFill>
                  <a:schemeClr val="bg1"/>
                </a:solidFill>
                <a:latin typeface="TT Hoves"/>
                <a:ea typeface="TT Hoves"/>
                <a:cs typeface="TT Hoves"/>
                <a:sym typeface="TT Hoves"/>
                <a:hlinkClick r:id="rId9" tooltip="https://github.com/Rad03anto/RubricaContattiS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epository </a:t>
            </a:r>
            <a:r>
              <a:rPr lang="en-US" sz="1799" b="1" u="sng" spc="-70" dirty="0" err="1">
                <a:solidFill>
                  <a:schemeClr val="bg1"/>
                </a:solidFill>
                <a:latin typeface="TT Hoves"/>
                <a:ea typeface="TT Hoves"/>
                <a:cs typeface="TT Hoves"/>
                <a:sym typeface="TT Hoves"/>
                <a:hlinkClick r:id="rId9" tooltip="https://github.com/Rad03anto/RubricaContattiS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</a:t>
            </a:r>
            <a:r>
              <a:rPr lang="en-US" sz="1799" b="1" u="sng" spc="-70" dirty="0">
                <a:solidFill>
                  <a:schemeClr val="bg1"/>
                </a:solidFill>
                <a:latin typeface="TT Hoves"/>
                <a:ea typeface="TT Hoves"/>
                <a:cs typeface="TT Hoves"/>
                <a:sym typeface="TT Hoves"/>
                <a:hlinkClick r:id="rId9" tooltip="https://github.com/Rad03anto/RubricaContattiS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GitHub</a:t>
            </a:r>
            <a:r>
              <a:rPr lang="en-US" sz="1799" spc="-70" dirty="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.</a:t>
            </a:r>
          </a:p>
          <a:p>
            <a:pPr marL="0" lvl="0" indent="0" algn="just">
              <a:lnSpc>
                <a:spcPts val="1961"/>
              </a:lnSpc>
              <a:spcBef>
                <a:spcPct val="0"/>
              </a:spcBef>
            </a:pPr>
            <a:r>
              <a:rPr lang="en-US" sz="1799" spc="-70" dirty="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In </a:t>
            </a:r>
            <a:r>
              <a:rPr lang="en-US" sz="1799" spc="-70" dirty="0" err="1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seguito</a:t>
            </a:r>
            <a:r>
              <a:rPr lang="en-US" sz="1799" spc="-70" dirty="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 </a:t>
            </a:r>
            <a:r>
              <a:rPr lang="en-US" sz="1799" spc="-70" dirty="0" err="1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ogni</a:t>
            </a:r>
            <a:r>
              <a:rPr lang="en-US" sz="1799" spc="-70" dirty="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 </a:t>
            </a:r>
            <a:r>
              <a:rPr lang="en-US" sz="1799" spc="-70" dirty="0" err="1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partecipante</a:t>
            </a:r>
            <a:r>
              <a:rPr lang="en-US" sz="1799" spc="-70" dirty="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 del </a:t>
            </a:r>
            <a:r>
              <a:rPr lang="en-US" sz="1799" spc="-70" dirty="0" err="1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gruppo</a:t>
            </a:r>
            <a:r>
              <a:rPr lang="en-US" sz="1799" spc="-70" dirty="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 ha </a:t>
            </a:r>
            <a:r>
              <a:rPr lang="en-US" sz="1799" spc="-70" dirty="0" err="1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collegato</a:t>
            </a:r>
            <a:r>
              <a:rPr lang="en-US" sz="1799" spc="-70" dirty="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 il repository di GitHub ad </a:t>
            </a:r>
            <a:r>
              <a:rPr lang="en-US" sz="1799" spc="-70" dirty="0" err="1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una</a:t>
            </a:r>
            <a:r>
              <a:rPr lang="en-US" sz="1799" spc="-70" dirty="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 </a:t>
            </a:r>
            <a:r>
              <a:rPr lang="en-US" sz="1799" spc="-70" dirty="0" err="1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cartella</a:t>
            </a:r>
            <a:r>
              <a:rPr lang="en-US" sz="1799" spc="-70" dirty="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 locale. </a:t>
            </a:r>
            <a:r>
              <a:rPr lang="en-US" sz="1799" spc="-70" dirty="0" err="1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Ognuno</a:t>
            </a:r>
            <a:r>
              <a:rPr lang="en-US" sz="1799" spc="-70" dirty="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 ha </a:t>
            </a:r>
            <a:r>
              <a:rPr lang="en-US" sz="1799" spc="-70" dirty="0" err="1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creato</a:t>
            </a:r>
            <a:r>
              <a:rPr lang="en-US" sz="1799" spc="-70" dirty="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 il proprio </a:t>
            </a:r>
            <a:r>
              <a:rPr lang="en-US" sz="1799" b="1" spc="-70" dirty="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branch</a:t>
            </a:r>
            <a:r>
              <a:rPr lang="en-US" sz="1799" spc="-70" dirty="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: </a:t>
            </a:r>
            <a:r>
              <a:rPr lang="en-US" sz="1799" spc="-70" dirty="0" err="1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così</a:t>
            </a:r>
            <a:r>
              <a:rPr lang="en-US" sz="1799" spc="-70" dirty="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 </a:t>
            </a:r>
            <a:r>
              <a:rPr lang="en-US" sz="1799" spc="-70" dirty="0" err="1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facendo</a:t>
            </a:r>
            <a:r>
              <a:rPr lang="en-US" sz="1799" spc="-70" dirty="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, </a:t>
            </a:r>
            <a:r>
              <a:rPr lang="en-US" sz="1799" spc="-70" dirty="0" err="1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ogni</a:t>
            </a:r>
            <a:r>
              <a:rPr lang="en-US" sz="1799" spc="-70" dirty="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 </a:t>
            </a:r>
            <a:r>
              <a:rPr lang="en-US" sz="1799" spc="-70" dirty="0" err="1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singolo</a:t>
            </a:r>
            <a:r>
              <a:rPr lang="en-US" sz="1799" spc="-70" dirty="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 </a:t>
            </a:r>
            <a:r>
              <a:rPr lang="en-US" sz="1799" spc="-70" dirty="0" err="1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componente</a:t>
            </a:r>
            <a:r>
              <a:rPr lang="en-US" sz="1799" spc="-70" dirty="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 ha </a:t>
            </a:r>
            <a:r>
              <a:rPr lang="en-US" sz="1799" spc="-70" dirty="0" err="1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potuto</a:t>
            </a:r>
            <a:r>
              <a:rPr lang="en-US" sz="1799" spc="-70" dirty="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 dare il proprio </a:t>
            </a:r>
            <a:r>
              <a:rPr lang="en-US" sz="1799" spc="-70" dirty="0" err="1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contributo</a:t>
            </a:r>
            <a:r>
              <a:rPr lang="en-US" sz="1799" spc="-70" dirty="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 </a:t>
            </a:r>
            <a:r>
              <a:rPr lang="en-US" sz="1799" spc="-70" dirty="0" err="1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alla</a:t>
            </a:r>
            <a:r>
              <a:rPr lang="en-US" sz="1799" spc="-70" dirty="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 </a:t>
            </a:r>
            <a:r>
              <a:rPr lang="en-US" sz="1799" spc="-70" dirty="0" err="1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realizzazione</a:t>
            </a:r>
            <a:r>
              <a:rPr lang="en-US" sz="1799" spc="-70" dirty="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 del </a:t>
            </a:r>
            <a:r>
              <a:rPr lang="en-US" sz="1799" spc="-70" dirty="0" err="1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progetto</a:t>
            </a:r>
            <a:r>
              <a:rPr lang="en-US" sz="1799" spc="-70" dirty="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, per poi </a:t>
            </a:r>
            <a:r>
              <a:rPr lang="en-US" sz="1799" spc="-70" dirty="0" err="1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effettuare</a:t>
            </a:r>
            <a:r>
              <a:rPr lang="en-US" sz="1799" spc="-70" dirty="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 </a:t>
            </a:r>
            <a:r>
              <a:rPr lang="en-US" sz="1799" spc="-70" dirty="0" err="1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dei</a:t>
            </a:r>
            <a:r>
              <a:rPr lang="en-US" sz="1799" spc="-70" dirty="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 </a:t>
            </a:r>
            <a:r>
              <a:rPr lang="en-US" sz="1799" b="1" spc="-70" dirty="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merge</a:t>
            </a:r>
            <a:r>
              <a:rPr lang="en-US" sz="1799" spc="-70" dirty="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 </a:t>
            </a:r>
            <a:r>
              <a:rPr lang="en-US" sz="1799" spc="-70" dirty="0" err="1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che</a:t>
            </a:r>
            <a:r>
              <a:rPr lang="en-US" sz="1799" spc="-70" dirty="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 </a:t>
            </a:r>
            <a:r>
              <a:rPr lang="en-US" sz="1799" spc="-70" dirty="0" err="1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sincronizzassero</a:t>
            </a:r>
            <a:r>
              <a:rPr lang="en-US" sz="1799" spc="-70" dirty="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 il </a:t>
            </a:r>
            <a:r>
              <a:rPr lang="en-US" sz="1799" spc="-70" dirty="0" err="1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lavoro</a:t>
            </a:r>
            <a:r>
              <a:rPr lang="en-US" sz="1799" spc="-70" dirty="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 </a:t>
            </a:r>
            <a:r>
              <a:rPr lang="en-US" sz="1799" spc="-70" dirty="0" err="1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eseguito</a:t>
            </a:r>
            <a:r>
              <a:rPr lang="en-US" sz="1799" spc="-70" dirty="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 man mano.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346956" y="9277350"/>
            <a:ext cx="912344" cy="222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743"/>
              </a:lnSpc>
              <a:spcBef>
                <a:spcPct val="0"/>
              </a:spcBef>
            </a:pPr>
            <a:r>
              <a:rPr lang="en-US" sz="1599" b="1" spc="-62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Page 02</a:t>
            </a:r>
          </a:p>
        </p:txBody>
      </p:sp>
      <p:sp>
        <p:nvSpPr>
          <p:cNvPr id="13" name="Freeform 13"/>
          <p:cNvSpPr/>
          <p:nvPr/>
        </p:nvSpPr>
        <p:spPr>
          <a:xfrm>
            <a:off x="0" y="0"/>
            <a:ext cx="1181262" cy="1181262"/>
          </a:xfrm>
          <a:custGeom>
            <a:avLst/>
            <a:gdLst/>
            <a:ahLst/>
            <a:cxnLst/>
            <a:rect l="l" t="t" r="r" b="b"/>
            <a:pathLst>
              <a:path w="1181262" h="1181262">
                <a:moveTo>
                  <a:pt x="0" y="0"/>
                </a:moveTo>
                <a:lnTo>
                  <a:pt x="1181262" y="0"/>
                </a:lnTo>
                <a:lnTo>
                  <a:pt x="1181262" y="1181262"/>
                </a:lnTo>
                <a:lnTo>
                  <a:pt x="0" y="11812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85357" y="-4127080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-608291" y="-8761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flipH="1" flipV="1">
            <a:off x="14243625" y="70483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-4178674" y="6362490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900" y="0"/>
                </a:lnTo>
                <a:lnTo>
                  <a:pt x="8928900" y="8928900"/>
                </a:lnTo>
                <a:lnTo>
                  <a:pt x="0" y="892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14959992" y="678282"/>
            <a:ext cx="2773929" cy="2209962"/>
          </a:xfrm>
          <a:custGeom>
            <a:avLst/>
            <a:gdLst/>
            <a:ahLst/>
            <a:cxnLst/>
            <a:rect l="l" t="t" r="r" b="b"/>
            <a:pathLst>
              <a:path w="2773929" h="2209962">
                <a:moveTo>
                  <a:pt x="0" y="0"/>
                </a:moveTo>
                <a:lnTo>
                  <a:pt x="2773928" y="0"/>
                </a:lnTo>
                <a:lnTo>
                  <a:pt x="2773928" y="2209962"/>
                </a:lnTo>
                <a:lnTo>
                  <a:pt x="0" y="22099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1784034" y="1346504"/>
            <a:ext cx="5444867" cy="5195430"/>
          </a:xfrm>
          <a:prstGeom prst="roundRect">
            <a:avLst>
              <a:gd name="adj" fmla="val 3867"/>
            </a:avLst>
          </a:pr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3454510" y="6395225"/>
            <a:ext cx="6038114" cy="3104502"/>
          </a:xfrm>
          <a:prstGeom prst="roundRect">
            <a:avLst>
              <a:gd name="adj" fmla="val 7742"/>
            </a:avLst>
          </a:pr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TextBox 9"/>
          <p:cNvSpPr txBox="1"/>
          <p:nvPr/>
        </p:nvSpPr>
        <p:spPr>
          <a:xfrm>
            <a:off x="9404578" y="3133887"/>
            <a:ext cx="6114084" cy="948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1"/>
              </a:lnSpc>
            </a:pPr>
            <a:r>
              <a:rPr lang="en-US" sz="5550" b="1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REQUIREMENTS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04578" y="3801344"/>
            <a:ext cx="7761558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spc="707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ENGINEERING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346956" y="9277350"/>
            <a:ext cx="912344" cy="222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743"/>
              </a:lnSpc>
              <a:spcBef>
                <a:spcPct val="0"/>
              </a:spcBef>
            </a:pPr>
            <a:r>
              <a:rPr lang="en-US" sz="1599" b="1" spc="-62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Page 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92624" y="5014193"/>
            <a:ext cx="7491950" cy="1548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023"/>
              </a:lnSpc>
              <a:spcBef>
                <a:spcPct val="0"/>
              </a:spcBef>
            </a:pPr>
            <a:r>
              <a:rPr lang="en-US" sz="1856" spc="-72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In questa seconda fase l’obiettivo è stato realizzare un documento in formato libero che includesse la </a:t>
            </a:r>
            <a:r>
              <a:rPr lang="en-US" sz="1856" b="1" spc="-72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descrizione dei casi d’uso,</a:t>
            </a:r>
            <a:r>
              <a:rPr lang="en-US" sz="1856" spc="-72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 il </a:t>
            </a:r>
            <a:r>
              <a:rPr lang="en-US" sz="1856" b="1" spc="-72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diagramma dei casi d’uso </a:t>
            </a:r>
            <a:r>
              <a:rPr lang="en-US" sz="1856" spc="-72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e informazioni che dessero una chiara idea dei requisiti necessari per creare un’applicazione robusta, user-friendly e che rispettassero verificabilità, comprensibilità, tracciabilità, coerenza e completezza. Il tutto, ovviamente, sempre caricato su GitHub.</a:t>
            </a:r>
          </a:p>
        </p:txBody>
      </p:sp>
      <p:sp>
        <p:nvSpPr>
          <p:cNvPr id="13" name="Freeform 13"/>
          <p:cNvSpPr/>
          <p:nvPr/>
        </p:nvSpPr>
        <p:spPr>
          <a:xfrm>
            <a:off x="0" y="0"/>
            <a:ext cx="1181262" cy="1181262"/>
          </a:xfrm>
          <a:custGeom>
            <a:avLst/>
            <a:gdLst/>
            <a:ahLst/>
            <a:cxnLst/>
            <a:rect l="l" t="t" r="r" b="b"/>
            <a:pathLst>
              <a:path w="1181262" h="1181262">
                <a:moveTo>
                  <a:pt x="0" y="0"/>
                </a:moveTo>
                <a:lnTo>
                  <a:pt x="1181262" y="0"/>
                </a:lnTo>
                <a:lnTo>
                  <a:pt x="1181262" y="1181262"/>
                </a:lnTo>
                <a:lnTo>
                  <a:pt x="0" y="11812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85357" y="-4127080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-608291" y="-8761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flipH="1" flipV="1">
            <a:off x="14243625" y="70483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-4178674" y="6362490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900" y="0"/>
                </a:lnTo>
                <a:lnTo>
                  <a:pt x="8928900" y="8928900"/>
                </a:lnTo>
                <a:lnTo>
                  <a:pt x="0" y="892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flipH="1">
            <a:off x="1566905" y="7048338"/>
            <a:ext cx="4318073" cy="2722263"/>
          </a:xfrm>
          <a:custGeom>
            <a:avLst/>
            <a:gdLst/>
            <a:ahLst/>
            <a:cxnLst/>
            <a:rect l="l" t="t" r="r" b="b"/>
            <a:pathLst>
              <a:path w="4318073" h="2722263">
                <a:moveTo>
                  <a:pt x="4318072" y="0"/>
                </a:moveTo>
                <a:lnTo>
                  <a:pt x="0" y="0"/>
                </a:lnTo>
                <a:lnTo>
                  <a:pt x="0" y="2722263"/>
                </a:lnTo>
                <a:lnTo>
                  <a:pt x="4318072" y="2722263"/>
                </a:lnTo>
                <a:lnTo>
                  <a:pt x="4318072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3270859" y="7048338"/>
            <a:ext cx="2039965" cy="2209962"/>
          </a:xfrm>
          <a:custGeom>
            <a:avLst/>
            <a:gdLst/>
            <a:ahLst/>
            <a:cxnLst/>
            <a:rect l="l" t="t" r="r" b="b"/>
            <a:pathLst>
              <a:path w="2039965" h="2209962">
                <a:moveTo>
                  <a:pt x="0" y="0"/>
                </a:moveTo>
                <a:lnTo>
                  <a:pt x="2039965" y="0"/>
                </a:lnTo>
                <a:lnTo>
                  <a:pt x="2039965" y="2209962"/>
                </a:lnTo>
                <a:lnTo>
                  <a:pt x="0" y="22099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8691993" y="5345598"/>
            <a:ext cx="7248914" cy="3405479"/>
          </a:xfrm>
          <a:prstGeom prst="roundRect">
            <a:avLst>
              <a:gd name="adj" fmla="val 4136"/>
            </a:avLst>
          </a:pr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5775714" y="6876908"/>
            <a:ext cx="2451389" cy="2451389"/>
          </a:xfrm>
          <a:custGeom>
            <a:avLst/>
            <a:gdLst/>
            <a:ahLst/>
            <a:cxnLst/>
            <a:rect l="l" t="t" r="r" b="b"/>
            <a:pathLst>
              <a:path w="2451389" h="2451389">
                <a:moveTo>
                  <a:pt x="0" y="0"/>
                </a:moveTo>
                <a:lnTo>
                  <a:pt x="2451389" y="0"/>
                </a:lnTo>
                <a:lnTo>
                  <a:pt x="2451389" y="2451389"/>
                </a:lnTo>
                <a:lnTo>
                  <a:pt x="0" y="24513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TextBox 10"/>
          <p:cNvSpPr txBox="1"/>
          <p:nvPr/>
        </p:nvSpPr>
        <p:spPr>
          <a:xfrm>
            <a:off x="1028700" y="2712154"/>
            <a:ext cx="5394482" cy="948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1"/>
              </a:lnSpc>
            </a:pPr>
            <a:r>
              <a:rPr lang="en-US" sz="5550" b="1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DESIGN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4459733"/>
            <a:ext cx="7248914" cy="1749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961"/>
              </a:lnSpc>
              <a:spcBef>
                <a:spcPct val="0"/>
              </a:spcBef>
            </a:pPr>
            <a:r>
              <a:rPr lang="en-US" sz="1799" spc="-7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Nella fase di </a:t>
            </a:r>
            <a:r>
              <a:rPr lang="en-US" sz="1799" b="1" spc="-7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Design </a:t>
            </a:r>
            <a:r>
              <a:rPr lang="en-US" sz="1799" spc="-7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è stata realizzata la progettazione del sistema. In seguito è stato redatto un documento in formato libero che includesse: </a:t>
            </a:r>
            <a:r>
              <a:rPr lang="en-US" sz="1799" b="1" spc="-7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diagrammi delle classi</a:t>
            </a:r>
            <a:r>
              <a:rPr lang="en-US" sz="1799" spc="-7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, </a:t>
            </a:r>
            <a:r>
              <a:rPr lang="en-US" sz="1799" b="1" spc="-7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diagrammi di sequenza</a:t>
            </a:r>
            <a:r>
              <a:rPr lang="en-US" sz="1799" spc="-7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 per le interazioni più significative, </a:t>
            </a:r>
            <a:r>
              <a:rPr lang="en-US" sz="1799" b="1" spc="-7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commenti </a:t>
            </a:r>
            <a:r>
              <a:rPr lang="en-US" sz="1799" spc="-7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ai diagrammi, discutendo le scelte effettuate in termini di </a:t>
            </a:r>
            <a:r>
              <a:rPr lang="en-US" sz="1799" b="1" spc="-7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coesione</a:t>
            </a:r>
            <a:r>
              <a:rPr lang="en-US" sz="1799" spc="-7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, </a:t>
            </a:r>
            <a:r>
              <a:rPr lang="en-US" sz="1799" b="1" spc="-7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accoppiamento </a:t>
            </a:r>
            <a:r>
              <a:rPr lang="en-US" sz="1799" spc="-7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e </a:t>
            </a:r>
            <a:r>
              <a:rPr lang="en-US" sz="1799" b="1" spc="-7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principi di buona progettazione</a:t>
            </a:r>
            <a:r>
              <a:rPr lang="en-US" sz="1799" spc="-7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. In seguito sono stati creati gli scheletri delle classi e documentate le interfacce pubbliche delle classi usando </a:t>
            </a:r>
            <a:r>
              <a:rPr lang="en-US" sz="1799" b="1" spc="-7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doxygen</a:t>
            </a:r>
            <a:r>
              <a:rPr lang="en-US" sz="1799" spc="-7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346956" y="9277350"/>
            <a:ext cx="912344" cy="222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743"/>
              </a:lnSpc>
              <a:spcBef>
                <a:spcPct val="0"/>
              </a:spcBef>
            </a:pPr>
            <a:r>
              <a:rPr lang="en-US" sz="1599" b="1" spc="-62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Page 04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3408900"/>
            <a:ext cx="6784886" cy="104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66"/>
              </a:lnSpc>
            </a:pPr>
            <a:r>
              <a:rPr lang="en-US" sz="6119" spc="618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DI DETTAGLIO</a:t>
            </a:r>
          </a:p>
        </p:txBody>
      </p:sp>
      <p:sp>
        <p:nvSpPr>
          <p:cNvPr id="14" name="Freeform 14"/>
          <p:cNvSpPr/>
          <p:nvPr/>
        </p:nvSpPr>
        <p:spPr>
          <a:xfrm>
            <a:off x="0" y="0"/>
            <a:ext cx="1181262" cy="1181262"/>
          </a:xfrm>
          <a:custGeom>
            <a:avLst/>
            <a:gdLst/>
            <a:ahLst/>
            <a:cxnLst/>
            <a:rect l="l" t="t" r="r" b="b"/>
            <a:pathLst>
              <a:path w="1181262" h="1181262">
                <a:moveTo>
                  <a:pt x="0" y="0"/>
                </a:moveTo>
                <a:lnTo>
                  <a:pt x="1181262" y="0"/>
                </a:lnTo>
                <a:lnTo>
                  <a:pt x="1181262" y="1181262"/>
                </a:lnTo>
                <a:lnTo>
                  <a:pt x="0" y="11812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pic>
        <p:nvPicPr>
          <p:cNvPr id="19" name="Immagine 18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F3DDD47A-C072-F668-03F3-B5FFF6683A1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307" y="1354014"/>
            <a:ext cx="8691993" cy="3972373"/>
          </a:xfrm>
          <a:prstGeom prst="roundRect">
            <a:avLst>
              <a:gd name="adj" fmla="val 3065"/>
            </a:avLst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85357" y="-4127080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-608291" y="-8761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flipH="1" flipV="1">
            <a:off x="14243625" y="70483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9989700" y="1181262"/>
            <a:ext cx="3376438" cy="2246866"/>
          </a:xfrm>
          <a:custGeom>
            <a:avLst/>
            <a:gdLst/>
            <a:ahLst/>
            <a:cxnLst/>
            <a:rect l="l" t="t" r="r" b="b"/>
            <a:pathLst>
              <a:path w="3376438" h="2246866">
                <a:moveTo>
                  <a:pt x="0" y="0"/>
                </a:moveTo>
                <a:lnTo>
                  <a:pt x="3376438" y="0"/>
                </a:lnTo>
                <a:lnTo>
                  <a:pt x="3376438" y="2246866"/>
                </a:lnTo>
                <a:lnTo>
                  <a:pt x="0" y="22468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8794170" y="481261"/>
            <a:ext cx="1491853" cy="1640393"/>
          </a:xfrm>
          <a:custGeom>
            <a:avLst/>
            <a:gdLst/>
            <a:ahLst/>
            <a:cxnLst/>
            <a:rect l="l" t="t" r="r" b="b"/>
            <a:pathLst>
              <a:path w="1491853" h="1640393">
                <a:moveTo>
                  <a:pt x="0" y="0"/>
                </a:moveTo>
                <a:lnTo>
                  <a:pt x="1491854" y="0"/>
                </a:lnTo>
                <a:lnTo>
                  <a:pt x="1491854" y="1640393"/>
                </a:lnTo>
                <a:lnTo>
                  <a:pt x="0" y="16403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2210462" y="7048338"/>
            <a:ext cx="6583709" cy="2631758"/>
          </a:xfrm>
          <a:prstGeom prst="roundRect">
            <a:avLst>
              <a:gd name="adj" fmla="val 6138"/>
            </a:avLst>
          </a:pr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701608" y="2177163"/>
            <a:ext cx="7422206" cy="4666712"/>
          </a:xfrm>
          <a:prstGeom prst="roundRect">
            <a:avLst>
              <a:gd name="adj" fmla="val 3011"/>
            </a:avLst>
          </a:pr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TextBox 9"/>
          <p:cNvSpPr txBox="1"/>
          <p:nvPr/>
        </p:nvSpPr>
        <p:spPr>
          <a:xfrm>
            <a:off x="9988249" y="3323353"/>
            <a:ext cx="7271051" cy="948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1"/>
              </a:lnSpc>
            </a:pPr>
            <a:r>
              <a:rPr lang="en-US" sz="5550" b="1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IMPLEMENTAZIONE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88249" y="4128719"/>
            <a:ext cx="7761558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spc="707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E TESTING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346956" y="9277350"/>
            <a:ext cx="912344" cy="222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743"/>
              </a:lnSpc>
              <a:spcBef>
                <a:spcPct val="0"/>
              </a:spcBef>
            </a:pPr>
            <a:r>
              <a:rPr lang="en-US" sz="1599" b="1" spc="-62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Page 05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88249" y="5341569"/>
            <a:ext cx="7491950" cy="1502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023"/>
              </a:lnSpc>
              <a:spcBef>
                <a:spcPct val="0"/>
              </a:spcBef>
            </a:pPr>
            <a:r>
              <a:rPr lang="en-US" sz="1856" spc="-72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In quest’ultima fase sono state implementate le classi progettate, realizzati </a:t>
            </a:r>
            <a:r>
              <a:rPr lang="en-US" sz="1856" b="1" spc="-72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Unit Test </a:t>
            </a:r>
            <a:r>
              <a:rPr lang="en-US" sz="1856" spc="-72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automatizzati tramite </a:t>
            </a:r>
            <a:r>
              <a:rPr lang="en-US" sz="1856" b="1" spc="-72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JUnit </a:t>
            </a:r>
            <a:r>
              <a:rPr lang="en-US" sz="1856" spc="-72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per tutte le classi e verificato che tutti i test fossero superati. Per quanto riguarda il </a:t>
            </a:r>
            <a:r>
              <a:rPr lang="en-US" sz="1856" b="1" spc="-72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PhoneBookController </a:t>
            </a:r>
            <a:r>
              <a:rPr lang="en-US" sz="1856" spc="-72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è stato realizzato un documento, reperibile nel repository su GitHub, all’interno del quale vengono mostrati, proprio sull’applicazione, tutte le funzionalità a disposizione dell’utente e i risultati che producono.</a:t>
            </a:r>
          </a:p>
        </p:txBody>
      </p:sp>
      <p:sp>
        <p:nvSpPr>
          <p:cNvPr id="13" name="Freeform 13"/>
          <p:cNvSpPr/>
          <p:nvPr/>
        </p:nvSpPr>
        <p:spPr>
          <a:xfrm>
            <a:off x="0" y="0"/>
            <a:ext cx="1181262" cy="1181262"/>
          </a:xfrm>
          <a:custGeom>
            <a:avLst/>
            <a:gdLst/>
            <a:ahLst/>
            <a:cxnLst/>
            <a:rect l="l" t="t" r="r" b="b"/>
            <a:pathLst>
              <a:path w="1181262" h="1181262">
                <a:moveTo>
                  <a:pt x="0" y="0"/>
                </a:moveTo>
                <a:lnTo>
                  <a:pt x="1181262" y="0"/>
                </a:lnTo>
                <a:lnTo>
                  <a:pt x="1181262" y="1181262"/>
                </a:lnTo>
                <a:lnTo>
                  <a:pt x="0" y="11812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85357" y="-4127080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-608291" y="-8761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flipH="1" flipV="1">
            <a:off x="14243625" y="70483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-4178674" y="6362490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900" y="0"/>
                </a:lnTo>
                <a:lnTo>
                  <a:pt x="8928900" y="8928900"/>
                </a:lnTo>
                <a:lnTo>
                  <a:pt x="0" y="892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434207" y="563520"/>
            <a:ext cx="17419586" cy="8836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31"/>
              </a:lnSpc>
            </a:pPr>
            <a:r>
              <a:rPr lang="en-US" sz="16808" b="1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TIME TO LAUNCH PHONEBOOK!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346956" y="9277350"/>
            <a:ext cx="912344" cy="222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743"/>
              </a:lnSpc>
              <a:spcBef>
                <a:spcPct val="0"/>
              </a:spcBef>
            </a:pPr>
            <a:r>
              <a:rPr lang="en-US" sz="1599" b="1" spc="-62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Page 06</a:t>
            </a:r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1181262" cy="1181262"/>
          </a:xfrm>
          <a:custGeom>
            <a:avLst/>
            <a:gdLst/>
            <a:ahLst/>
            <a:cxnLst/>
            <a:rect l="l" t="t" r="r" b="b"/>
            <a:pathLst>
              <a:path w="1181262" h="1181262">
                <a:moveTo>
                  <a:pt x="0" y="0"/>
                </a:moveTo>
                <a:lnTo>
                  <a:pt x="1181262" y="0"/>
                </a:lnTo>
                <a:lnTo>
                  <a:pt x="1181262" y="1181262"/>
                </a:lnTo>
                <a:lnTo>
                  <a:pt x="0" y="11812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342</Words>
  <Application>Microsoft Office PowerPoint</Application>
  <PresentationFormat>Personalizzato</PresentationFormat>
  <Paragraphs>26</Paragraphs>
  <Slides>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13" baseType="lpstr">
      <vt:lpstr>TT Hoves Bold</vt:lpstr>
      <vt:lpstr>TT Firs Neue Bold</vt:lpstr>
      <vt:lpstr>Arial</vt:lpstr>
      <vt:lpstr>Calibri</vt:lpstr>
      <vt:lpstr>TT Firs Neue</vt:lpstr>
      <vt:lpstr>TT Hoves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Rubrica</dc:title>
  <dc:creator>Alex</dc:creator>
  <cp:lastModifiedBy>ALESSANDRO SCANDONE</cp:lastModifiedBy>
  <cp:revision>3</cp:revision>
  <dcterms:created xsi:type="dcterms:W3CDTF">2006-08-16T00:00:00Z</dcterms:created>
  <dcterms:modified xsi:type="dcterms:W3CDTF">2024-12-15T23:59:55Z</dcterms:modified>
  <dc:identifier>DAGZZXw-P-o</dc:identifier>
</cp:coreProperties>
</file>